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10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23FB6B-7B7A-48A2-99FC-22762EE9217E}" type="datetimeFigureOut">
              <a:rPr lang="en-US" smtClean="0"/>
              <a:t>8/25/2011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57C10-F01D-4456-B4C9-AD88799F62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38669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23FB6B-7B7A-48A2-99FC-22762EE9217E}" type="datetimeFigureOut">
              <a:rPr lang="en-US" smtClean="0"/>
              <a:t>8/25/2011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57C10-F01D-4456-B4C9-AD88799F62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48818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23FB6B-7B7A-48A2-99FC-22762EE9217E}" type="datetimeFigureOut">
              <a:rPr lang="en-US" smtClean="0"/>
              <a:t>8/25/2011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57C10-F01D-4456-B4C9-AD88799F62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49105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23FB6B-7B7A-48A2-99FC-22762EE9217E}" type="datetimeFigureOut">
              <a:rPr lang="en-US" smtClean="0"/>
              <a:t>8/25/2011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57C10-F01D-4456-B4C9-AD88799F62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94577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23FB6B-7B7A-48A2-99FC-22762EE9217E}" type="datetimeFigureOut">
              <a:rPr lang="en-US" smtClean="0"/>
              <a:t>8/25/2011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57C10-F01D-4456-B4C9-AD88799F62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3352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23FB6B-7B7A-48A2-99FC-22762EE9217E}" type="datetimeFigureOut">
              <a:rPr lang="en-US" smtClean="0"/>
              <a:t>8/25/2011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57C10-F01D-4456-B4C9-AD88799F62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39040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23FB6B-7B7A-48A2-99FC-22762EE9217E}" type="datetimeFigureOut">
              <a:rPr lang="en-US" smtClean="0"/>
              <a:t>8/25/2011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57C10-F01D-4456-B4C9-AD88799F62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43159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23FB6B-7B7A-48A2-99FC-22762EE9217E}" type="datetimeFigureOut">
              <a:rPr lang="en-US" smtClean="0"/>
              <a:t>8/25/2011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57C10-F01D-4456-B4C9-AD88799F62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24003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23FB6B-7B7A-48A2-99FC-22762EE9217E}" type="datetimeFigureOut">
              <a:rPr lang="en-US" smtClean="0"/>
              <a:t>8/25/2011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57C10-F01D-4456-B4C9-AD88799F62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7540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23FB6B-7B7A-48A2-99FC-22762EE9217E}" type="datetimeFigureOut">
              <a:rPr lang="en-US" smtClean="0"/>
              <a:t>8/25/2011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57C10-F01D-4456-B4C9-AD88799F62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67591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23FB6B-7B7A-48A2-99FC-22762EE9217E}" type="datetimeFigureOut">
              <a:rPr lang="en-US" smtClean="0"/>
              <a:t>8/25/2011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57C10-F01D-4456-B4C9-AD88799F62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9919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23FB6B-7B7A-48A2-99FC-22762EE9217E}" type="datetimeFigureOut">
              <a:rPr lang="en-US" smtClean="0"/>
              <a:t>8/25/2011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57C10-F01D-4456-B4C9-AD88799F62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33266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59959" y="457200"/>
            <a:ext cx="290406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ECE 321  Electronics I</a:t>
            </a:r>
          </a:p>
          <a:p>
            <a:pPr algn="ctr"/>
            <a:r>
              <a:rPr lang="en-US" dirty="0" smtClean="0"/>
              <a:t>Project-Based Learning Rev 0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587691" y="1685102"/>
            <a:ext cx="7848600" cy="36933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Design Project (50% Grade, Group)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533400" y="1371600"/>
            <a:ext cx="18086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Start of Semester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6768220" y="1307068"/>
            <a:ext cx="17168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End of Semester</a:t>
            </a:r>
            <a:endParaRPr lang="en-US" dirty="0"/>
          </a:p>
        </p:txBody>
      </p:sp>
      <p:sp>
        <p:nvSpPr>
          <p:cNvPr id="8" name="Down Arrow 7"/>
          <p:cNvSpPr/>
          <p:nvPr/>
        </p:nvSpPr>
        <p:spPr>
          <a:xfrm>
            <a:off x="2514600" y="2045732"/>
            <a:ext cx="228600" cy="46886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Down Arrow 8"/>
          <p:cNvSpPr/>
          <p:nvPr/>
        </p:nvSpPr>
        <p:spPr>
          <a:xfrm>
            <a:off x="5257800" y="2045732"/>
            <a:ext cx="228600" cy="46886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Down Arrow 9"/>
          <p:cNvSpPr/>
          <p:nvPr/>
        </p:nvSpPr>
        <p:spPr>
          <a:xfrm>
            <a:off x="8153400" y="2045732"/>
            <a:ext cx="228600" cy="46886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1961890" y="2539620"/>
            <a:ext cx="13340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PDR 1 (10%)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4705090" y="2540778"/>
            <a:ext cx="13340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PDR 2 (20%)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7626660" y="2549634"/>
            <a:ext cx="13211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</a:t>
            </a:r>
            <a:r>
              <a:rPr lang="en-US" dirty="0" smtClean="0"/>
              <a:t>DR 1 (30%)</a:t>
            </a:r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587691" y="3200400"/>
            <a:ext cx="7848600" cy="36933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Learning </a:t>
            </a:r>
            <a:r>
              <a:rPr lang="en-US" dirty="0" smtClean="0"/>
              <a:t>Project (50% Grade, Individual)</a:t>
            </a:r>
            <a:endParaRPr lang="en-US" dirty="0"/>
          </a:p>
        </p:txBody>
      </p:sp>
      <p:sp>
        <p:nvSpPr>
          <p:cNvPr id="15" name="Down Arrow 14"/>
          <p:cNvSpPr/>
          <p:nvPr/>
        </p:nvSpPr>
        <p:spPr>
          <a:xfrm>
            <a:off x="657131" y="3573153"/>
            <a:ext cx="228600" cy="46886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Down Arrow 15"/>
          <p:cNvSpPr/>
          <p:nvPr/>
        </p:nvSpPr>
        <p:spPr>
          <a:xfrm>
            <a:off x="1077739" y="3558774"/>
            <a:ext cx="228600" cy="46886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Down Arrow 16"/>
          <p:cNvSpPr/>
          <p:nvPr/>
        </p:nvSpPr>
        <p:spPr>
          <a:xfrm>
            <a:off x="1524000" y="3578233"/>
            <a:ext cx="228600" cy="46886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Down Arrow 17"/>
          <p:cNvSpPr/>
          <p:nvPr/>
        </p:nvSpPr>
        <p:spPr>
          <a:xfrm>
            <a:off x="1972491" y="3569732"/>
            <a:ext cx="228600" cy="46886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Down Arrow 18"/>
          <p:cNvSpPr/>
          <p:nvPr/>
        </p:nvSpPr>
        <p:spPr>
          <a:xfrm>
            <a:off x="2400300" y="3573153"/>
            <a:ext cx="228600" cy="46886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Down Arrow 19"/>
          <p:cNvSpPr/>
          <p:nvPr/>
        </p:nvSpPr>
        <p:spPr>
          <a:xfrm>
            <a:off x="5095969" y="3569732"/>
            <a:ext cx="228600" cy="46886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Down Arrow 20"/>
          <p:cNvSpPr/>
          <p:nvPr/>
        </p:nvSpPr>
        <p:spPr>
          <a:xfrm>
            <a:off x="2840300" y="3588243"/>
            <a:ext cx="228600" cy="46886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Down Arrow 21"/>
          <p:cNvSpPr/>
          <p:nvPr/>
        </p:nvSpPr>
        <p:spPr>
          <a:xfrm>
            <a:off x="3314700" y="3588243"/>
            <a:ext cx="228600" cy="46886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Down Arrow 22"/>
          <p:cNvSpPr/>
          <p:nvPr/>
        </p:nvSpPr>
        <p:spPr>
          <a:xfrm>
            <a:off x="3733800" y="3579189"/>
            <a:ext cx="228600" cy="46886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Down Arrow 23"/>
          <p:cNvSpPr/>
          <p:nvPr/>
        </p:nvSpPr>
        <p:spPr>
          <a:xfrm>
            <a:off x="4631195" y="3579189"/>
            <a:ext cx="228600" cy="46886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Down Arrow 24"/>
          <p:cNvSpPr/>
          <p:nvPr/>
        </p:nvSpPr>
        <p:spPr>
          <a:xfrm>
            <a:off x="5531431" y="3569083"/>
            <a:ext cx="228600" cy="46886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Down Arrow 25"/>
          <p:cNvSpPr/>
          <p:nvPr/>
        </p:nvSpPr>
        <p:spPr>
          <a:xfrm>
            <a:off x="5964024" y="3578233"/>
            <a:ext cx="228600" cy="46886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Down Arrow 26"/>
          <p:cNvSpPr/>
          <p:nvPr/>
        </p:nvSpPr>
        <p:spPr>
          <a:xfrm>
            <a:off x="6425320" y="3588243"/>
            <a:ext cx="228600" cy="46886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Down Arrow 27"/>
          <p:cNvSpPr/>
          <p:nvPr/>
        </p:nvSpPr>
        <p:spPr>
          <a:xfrm>
            <a:off x="4191000" y="3588243"/>
            <a:ext cx="228600" cy="46886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Down Arrow 28"/>
          <p:cNvSpPr/>
          <p:nvPr/>
        </p:nvSpPr>
        <p:spPr>
          <a:xfrm>
            <a:off x="6858000" y="3573153"/>
            <a:ext cx="228600" cy="46886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Down Arrow 29"/>
          <p:cNvSpPr/>
          <p:nvPr/>
        </p:nvSpPr>
        <p:spPr>
          <a:xfrm>
            <a:off x="7283760" y="3588242"/>
            <a:ext cx="228600" cy="46886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TextBox 30"/>
          <p:cNvSpPr txBox="1"/>
          <p:nvPr/>
        </p:nvSpPr>
        <p:spPr>
          <a:xfrm>
            <a:off x="1093023" y="4132588"/>
            <a:ext cx="69590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Weekly Quizzes ( each quiz worth 50%/N, where N is number of quizzes)</a:t>
            </a:r>
            <a:endParaRPr lang="en-US" dirty="0"/>
          </a:p>
        </p:txBody>
      </p:sp>
      <p:sp>
        <p:nvSpPr>
          <p:cNvPr id="33" name="TextBox 32"/>
          <p:cNvSpPr txBox="1"/>
          <p:nvPr/>
        </p:nvSpPr>
        <p:spPr>
          <a:xfrm>
            <a:off x="661293" y="5029200"/>
            <a:ext cx="711310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Randomized learning pods will be established where students interact</a:t>
            </a:r>
          </a:p>
          <a:p>
            <a:r>
              <a:rPr lang="en-US" dirty="0" smtClean="0"/>
              <a:t> in and outside of class.  These pods will likely be different than the design</a:t>
            </a:r>
          </a:p>
          <a:p>
            <a:r>
              <a:rPr lang="en-US" dirty="0" smtClean="0"/>
              <a:t> team working on the project.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70202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12687" y="3886200"/>
            <a:ext cx="8484298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“Typical Week”</a:t>
            </a:r>
          </a:p>
          <a:p>
            <a:r>
              <a:rPr lang="en-US" sz="1400" b="1" u="sng" dirty="0" smtClean="0"/>
              <a:t>Day 1 </a:t>
            </a:r>
            <a:r>
              <a:rPr lang="en-US" sz="1400" dirty="0" smtClean="0"/>
              <a:t>– having read previously assigned material, come to class ready to discuss: Physics model, math model, circuit model (Blooms level 2).  Receive homework (Blooms level 2) and reading assignment.</a:t>
            </a:r>
          </a:p>
          <a:p>
            <a:r>
              <a:rPr lang="en-US" sz="1400" b="1" u="sng" dirty="0" smtClean="0"/>
              <a:t>Day 2 </a:t>
            </a:r>
            <a:r>
              <a:rPr lang="en-US" sz="1400" dirty="0" smtClean="0"/>
              <a:t>– having done homework and reading, come to class ready to discuss applications of Day 1 material (use in circuits, </a:t>
            </a:r>
            <a:r>
              <a:rPr lang="en-US" sz="1400" dirty="0" err="1" smtClean="0"/>
              <a:t>etc</a:t>
            </a:r>
            <a:r>
              <a:rPr lang="en-US" sz="1400" dirty="0" smtClean="0"/>
              <a:t>).  Receive homework (Blooms level 3)</a:t>
            </a:r>
          </a:p>
          <a:p>
            <a:r>
              <a:rPr lang="en-US" sz="1400" b="1" u="sng" dirty="0" smtClean="0"/>
              <a:t>Day 3 </a:t>
            </a:r>
            <a:r>
              <a:rPr lang="en-US" sz="1400" dirty="0" smtClean="0"/>
              <a:t>– Discussion of homework material</a:t>
            </a:r>
          </a:p>
          <a:p>
            <a:r>
              <a:rPr lang="en-US" sz="1400" b="1" u="sng" dirty="0" smtClean="0"/>
              <a:t>Day 4 </a:t>
            </a:r>
            <a:r>
              <a:rPr lang="en-US" sz="1400" dirty="0" smtClean="0"/>
              <a:t>– 15 minute quiz on day 1-3 material, intra-group quiz consensus, inter-group quiz consensus, evaluation of one quiz.</a:t>
            </a:r>
          </a:p>
          <a:p>
            <a:r>
              <a:rPr lang="en-US" sz="1400" b="1" u="sng" dirty="0" smtClean="0"/>
              <a:t>Labs</a:t>
            </a:r>
            <a:r>
              <a:rPr lang="en-US" sz="1400" dirty="0" smtClean="0"/>
              <a:t> – demonstrate ability to simulate circuit and build and test circuit</a:t>
            </a:r>
          </a:p>
          <a:p>
            <a:endParaRPr lang="en-US" sz="1400" dirty="0"/>
          </a:p>
          <a:p>
            <a:r>
              <a:rPr lang="en-US" sz="1400" b="1" u="sng" dirty="0" smtClean="0"/>
              <a:t>Project work </a:t>
            </a:r>
            <a:r>
              <a:rPr lang="en-US" sz="1400" dirty="0" smtClean="0"/>
              <a:t>should demonstrate Blooms 4 , 5, and 6 level</a:t>
            </a:r>
            <a:endParaRPr lang="en-US" sz="1400" dirty="0"/>
          </a:p>
        </p:txBody>
      </p:sp>
      <p:pic>
        <p:nvPicPr>
          <p:cNvPr id="3" name="Picture 2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533400"/>
            <a:ext cx="7220585" cy="32766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7603902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00400" y="0"/>
            <a:ext cx="2070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Weekly Tasks, Detail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761997" y="375489"/>
            <a:ext cx="8214749" cy="597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DAY 1:</a:t>
            </a:r>
          </a:p>
          <a:p>
            <a:pPr marL="342900" indent="-342900">
              <a:buAutoNum type="arabicParenR"/>
            </a:pPr>
            <a:r>
              <a:rPr lang="en-US" sz="1400" dirty="0" smtClean="0"/>
              <a:t>Read and study material before class time</a:t>
            </a:r>
          </a:p>
          <a:p>
            <a:pPr marL="342900" indent="-342900">
              <a:buAutoNum type="arabicParenR"/>
            </a:pPr>
            <a:r>
              <a:rPr lang="en-US" sz="1400" dirty="0" smtClean="0"/>
              <a:t>Learning conversations held by students, occasional learning pod work in class</a:t>
            </a:r>
          </a:p>
          <a:p>
            <a:pPr marL="342900" indent="-342900">
              <a:buAutoNum type="arabicParenR"/>
            </a:pPr>
            <a:r>
              <a:rPr lang="en-US" sz="1400" dirty="0" smtClean="0"/>
              <a:t>Build consensus on physics, math and circuits models</a:t>
            </a:r>
          </a:p>
          <a:p>
            <a:pPr marL="342900" indent="-342900">
              <a:buAutoNum type="arabicParenR"/>
            </a:pPr>
            <a:r>
              <a:rPr lang="en-US" sz="1400" dirty="0" smtClean="0"/>
              <a:t>Receive homework problems (Bloom’s level 2)</a:t>
            </a:r>
          </a:p>
          <a:p>
            <a:pPr marL="342900" indent="-342900">
              <a:buAutoNum type="arabicParenR"/>
            </a:pPr>
            <a:r>
              <a:rPr lang="en-US" sz="1400" dirty="0" smtClean="0"/>
              <a:t>After class, read new material on circuit applications</a:t>
            </a:r>
          </a:p>
          <a:p>
            <a:pPr marL="342900" indent="-342900">
              <a:buAutoNum type="arabicParenR"/>
            </a:pPr>
            <a:r>
              <a:rPr lang="en-US" sz="1400" dirty="0" smtClean="0"/>
              <a:t>After class, learning Pod interaction on homework</a:t>
            </a:r>
          </a:p>
          <a:p>
            <a:pPr marL="342900" indent="-342900">
              <a:buAutoNum type="arabicParenR"/>
            </a:pPr>
            <a:endParaRPr lang="en-US" sz="1400" dirty="0"/>
          </a:p>
          <a:p>
            <a:r>
              <a:rPr lang="en-US" sz="1400" dirty="0" smtClean="0"/>
              <a:t>DAY 2:</a:t>
            </a:r>
          </a:p>
          <a:p>
            <a:pPr marL="342900" indent="-342900">
              <a:buAutoNum type="arabicParenR"/>
            </a:pPr>
            <a:r>
              <a:rPr lang="en-US" sz="1400" dirty="0" smtClean="0"/>
              <a:t>Attempt and discuss homework in pods before class</a:t>
            </a:r>
          </a:p>
          <a:p>
            <a:pPr marL="342900" indent="-342900">
              <a:buAutoNum type="arabicParenR"/>
            </a:pPr>
            <a:r>
              <a:rPr lang="en-US" sz="1400" dirty="0" smtClean="0"/>
              <a:t>Learning conversations held by students, occasional learning pod work in class</a:t>
            </a:r>
          </a:p>
          <a:p>
            <a:pPr marL="342900" indent="-342900">
              <a:buAutoNum type="arabicParenR"/>
            </a:pPr>
            <a:r>
              <a:rPr lang="en-US" sz="1400" dirty="0" smtClean="0"/>
              <a:t>Receive homework problems (Bloom’s 3, FE style, interview quiz style)</a:t>
            </a:r>
          </a:p>
          <a:p>
            <a:pPr marL="342900" indent="-342900">
              <a:buFontTx/>
              <a:buAutoNum type="arabicParenR"/>
            </a:pPr>
            <a:r>
              <a:rPr lang="en-US" sz="1400" dirty="0" smtClean="0"/>
              <a:t>After class, learning Pod interaction on homework</a:t>
            </a:r>
          </a:p>
          <a:p>
            <a:pPr marL="342900" indent="-342900">
              <a:buFontTx/>
              <a:buAutoNum type="arabicParenR"/>
            </a:pPr>
            <a:endParaRPr lang="en-US" sz="1400" dirty="0"/>
          </a:p>
          <a:p>
            <a:r>
              <a:rPr lang="en-US" sz="1400" dirty="0" smtClean="0"/>
              <a:t>DAY 3:  </a:t>
            </a:r>
          </a:p>
          <a:p>
            <a:pPr marL="342900" indent="-342900">
              <a:buAutoNum type="arabicParenR"/>
            </a:pPr>
            <a:r>
              <a:rPr lang="en-US" sz="1400" dirty="0" smtClean="0"/>
              <a:t>Build consensus on homework problems by inter-pod discussions</a:t>
            </a:r>
          </a:p>
          <a:p>
            <a:pPr marL="342900" indent="-342900">
              <a:buAutoNum type="arabicParenR"/>
            </a:pPr>
            <a:endParaRPr lang="en-US" sz="1400" dirty="0"/>
          </a:p>
          <a:p>
            <a:r>
              <a:rPr lang="en-US" sz="1400" dirty="0" smtClean="0"/>
              <a:t>DAY 4:</a:t>
            </a:r>
          </a:p>
          <a:p>
            <a:pPr marL="342900" indent="-342900">
              <a:buAutoNum type="arabicParenR"/>
            </a:pPr>
            <a:r>
              <a:rPr lang="en-US" sz="1400" dirty="0" smtClean="0"/>
              <a:t>Take 15 min quiz, hand in quiz, get in learning Pods and discuss to achieve intra-pod consensus,</a:t>
            </a:r>
          </a:p>
          <a:p>
            <a:r>
              <a:rPr lang="en-US" sz="1400" dirty="0" smtClean="0"/>
              <a:t> inter-pod consensus discussion, then evaluate one student quiz and hand in.</a:t>
            </a:r>
          </a:p>
          <a:p>
            <a:endParaRPr lang="en-US" sz="1400" dirty="0"/>
          </a:p>
          <a:p>
            <a:r>
              <a:rPr lang="en-US" sz="1400" dirty="0" smtClean="0"/>
              <a:t>Weekly progress on Design project, PDR 1 is requirements capture presentation in class,</a:t>
            </a:r>
          </a:p>
          <a:p>
            <a:r>
              <a:rPr lang="en-US" sz="1400" smtClean="0"/>
              <a:t>PDR </a:t>
            </a:r>
            <a:r>
              <a:rPr lang="en-US" sz="1400" dirty="0" smtClean="0"/>
              <a:t>2 is preliminary design review in class.  FDR is final design review in class. Student and faculty evaluations</a:t>
            </a:r>
          </a:p>
          <a:p>
            <a:r>
              <a:rPr lang="en-US" sz="1400" dirty="0"/>
              <a:t>w</a:t>
            </a:r>
            <a:r>
              <a:rPr lang="en-US" sz="1400" dirty="0" smtClean="0"/>
              <a:t>ill be done during the presentations.  Suggestions for improvements will be in written form.</a:t>
            </a:r>
          </a:p>
          <a:p>
            <a:endParaRPr lang="en-US" sz="1400" dirty="0"/>
          </a:p>
          <a:p>
            <a:r>
              <a:rPr lang="en-US" sz="1400" dirty="0" smtClean="0"/>
              <a:t>Lab work is scheduled to demonstrate student’s ability to simulate and build and test circuit in lab.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624841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</TotalTime>
  <Words>452</Words>
  <Application>Microsoft Office PowerPoint</Application>
  <PresentationFormat>On-screen Show (4:3)</PresentationFormat>
  <Paragraphs>48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PowerPoint Presentation</vt:lpstr>
      <vt:lpstr>PowerPoint Presentation</vt:lpstr>
      <vt:lpstr>PowerPoint Presentation</vt:lpstr>
    </vt:vector>
  </TitlesOfParts>
  <Company>North Dakota State University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dan.ewert</dc:creator>
  <cp:lastModifiedBy>dan.ewert</cp:lastModifiedBy>
  <cp:revision>5</cp:revision>
  <dcterms:created xsi:type="dcterms:W3CDTF">2011-08-25T13:41:32Z</dcterms:created>
  <dcterms:modified xsi:type="dcterms:W3CDTF">2011-08-25T14:26:42Z</dcterms:modified>
</cp:coreProperties>
</file>